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8"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6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0065BE-0657-4A47-90AD-C21C55E16B19}" type="datetime4">
              <a:rPr lang="en-US" smtClean="0"/>
              <a:pPr/>
              <a:t>September 17, 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754ED01-E2A0-4C1E-8E21-014B990415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6C3AA4-67BE-44F7-809A-3582401494AF}" type="datetime4">
              <a:rPr lang="en-US" smtClean="0"/>
              <a:pPr/>
              <a:t>September 17,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172EEB-1769-4776-AD69-E7C1260563EB}" type="datetime4">
              <a:rPr lang="en-US" smtClean="0"/>
              <a:pPr/>
              <a:t>September 17,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7BB8AF-C16A-4836-A92D-61834B5F0BA5}" type="datetime4">
              <a:rPr lang="en-US" smtClean="0"/>
              <a:pPr/>
              <a:t>September 17,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September 17, 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13A18F4-33C3-445B-924C-31108C51719C}" type="datetime4">
              <a:rPr lang="en-US" smtClean="0"/>
              <a:pPr/>
              <a:t>September 17, 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F7543A-E259-478F-9E0D-57BA40E442B7}" type="datetime4">
              <a:rPr lang="en-US" smtClean="0"/>
              <a:pPr/>
              <a:t>September 17, 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FB012D-77A1-44B0-BB26-329BA1EE55C9}" type="datetime4">
              <a:rPr lang="en-US" smtClean="0"/>
              <a:pPr/>
              <a:t>September 17, 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September 17, 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7EAB0C-2220-4D0E-A0DD-DB7FA0F742F4}" type="datetime4">
              <a:rPr lang="en-US" smtClean="0"/>
              <a:pPr/>
              <a:t>September 17, 2013</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416D63-31BF-4B94-B6C5-E20B2C63F515}" type="datetime4">
              <a:rPr lang="en-US" smtClean="0"/>
              <a:pPr/>
              <a:t>September 17, 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754ED01-E2A0-4C1E-8E21-014B9904157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B1B13E-D5AF-485E-81A1-82A140076526}" type="datetime4">
              <a:rPr lang="en-US" smtClean="0"/>
              <a:pPr/>
              <a:t>September 17, 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54ED01-E2A0-4C1E-8E21-014B99041579}"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Section 1.4</a:t>
            </a:r>
            <a:endParaRPr lang="en-US" dirty="0"/>
          </a:p>
        </p:txBody>
      </p:sp>
      <p:sp>
        <p:nvSpPr>
          <p:cNvPr id="3" name="Subtitle 2"/>
          <p:cNvSpPr>
            <a:spLocks noGrp="1"/>
          </p:cNvSpPr>
          <p:nvPr>
            <p:ph type="subTitle" idx="1"/>
          </p:nvPr>
        </p:nvSpPr>
        <p:spPr/>
        <p:txBody>
          <a:bodyPr/>
          <a:lstStyle/>
          <a:p>
            <a:r>
              <a:rPr lang="en-US" dirty="0" smtClean="0"/>
              <a:t>Fair division</a:t>
            </a:r>
            <a:endParaRPr lang="en-US" dirty="0"/>
          </a:p>
        </p:txBody>
      </p:sp>
    </p:spTree>
    <p:extLst>
      <p:ext uri="{BB962C8B-B14F-4D97-AF65-F5344CB8AC3E}">
        <p14:creationId xmlns:p14="http://schemas.microsoft.com/office/powerpoint/2010/main" val="30478844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For students to try.  </a:t>
            </a: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10</a:t>
            </a:fld>
            <a:endParaRPr lang="en-US"/>
          </a:p>
        </p:txBody>
      </p:sp>
    </p:spTree>
    <p:extLst>
      <p:ext uri="{BB962C8B-B14F-4D97-AF65-F5344CB8AC3E}">
        <p14:creationId xmlns:p14="http://schemas.microsoft.com/office/powerpoint/2010/main" val="539122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92500" lnSpcReduction="10000"/>
          </a:bodyPr>
          <a:lstStyle/>
          <a:p>
            <a:pPr>
              <a:buFont typeface="Arial" pitchFamily="34" charset="0"/>
              <a:buChar char="•"/>
            </a:pPr>
            <a:r>
              <a:rPr lang="en-US" dirty="0" smtClean="0"/>
              <a:t>There is unseen film about Star Wars from Episode IV.   No one has seen this before except for the directors and the actors.  Three friends found it.  Now they decided to use the secret ballot  bid method.</a:t>
            </a:r>
          </a:p>
          <a:p>
            <a:pPr>
              <a:buFont typeface="Arial" pitchFamily="34" charset="0"/>
              <a:buChar char="•"/>
            </a:pPr>
            <a:r>
              <a:rPr lang="en-US" dirty="0" smtClean="0"/>
              <a:t>James bids $6000</a:t>
            </a:r>
          </a:p>
          <a:p>
            <a:pPr>
              <a:buFont typeface="Arial" pitchFamily="34" charset="0"/>
              <a:buChar char="•"/>
            </a:pPr>
            <a:r>
              <a:rPr lang="en-US" dirty="0" smtClean="0"/>
              <a:t>Kirk bids $ 4200</a:t>
            </a:r>
          </a:p>
          <a:p>
            <a:pPr>
              <a:buFont typeface="Arial" pitchFamily="34" charset="0"/>
              <a:buChar char="•"/>
            </a:pPr>
            <a:r>
              <a:rPr lang="en-US" dirty="0" smtClean="0"/>
              <a:t>Tiberius bids $5100</a:t>
            </a:r>
          </a:p>
          <a:p>
            <a:pPr>
              <a:buFont typeface="Arial" pitchFamily="34" charset="0"/>
              <a:buChar char="•"/>
            </a:pPr>
            <a:r>
              <a:rPr lang="en-US" dirty="0" smtClean="0"/>
              <a:t>Find who gets what?</a:t>
            </a:r>
          </a:p>
          <a:p>
            <a:pPr>
              <a:buFont typeface="Arial" pitchFamily="34" charset="0"/>
              <a:buChar char="•"/>
            </a:pPr>
            <a:r>
              <a:rPr lang="en-US" dirty="0" smtClean="0"/>
              <a:t>James pays-$3700</a:t>
            </a:r>
          </a:p>
          <a:p>
            <a:pPr>
              <a:buFont typeface="Arial" pitchFamily="34" charset="0"/>
              <a:buChar char="•"/>
            </a:pPr>
            <a:r>
              <a:rPr lang="en-US" dirty="0" smtClean="0"/>
              <a:t>Kirk gets $1700</a:t>
            </a:r>
          </a:p>
          <a:p>
            <a:pPr>
              <a:buFont typeface="Arial" pitchFamily="34" charset="0"/>
              <a:buChar char="•"/>
            </a:pPr>
            <a:r>
              <a:rPr lang="en-US" dirty="0" smtClean="0"/>
              <a:t>Tiberius gets $2000</a:t>
            </a:r>
          </a:p>
        </p:txBody>
      </p:sp>
      <p:sp>
        <p:nvSpPr>
          <p:cNvPr id="4" name="Slide Number Placeholder 3"/>
          <p:cNvSpPr>
            <a:spLocks noGrp="1"/>
          </p:cNvSpPr>
          <p:nvPr>
            <p:ph type="sldNum" sz="quarter" idx="12"/>
          </p:nvPr>
        </p:nvSpPr>
        <p:spPr/>
        <p:txBody>
          <a:bodyPr/>
          <a:lstStyle/>
          <a:p>
            <a:fld id="{2754ED01-E2A0-4C1E-8E21-014B99041579}" type="slidenum">
              <a:rPr lang="en-US" smtClean="0"/>
              <a:pPr/>
              <a:t>11</a:t>
            </a:fld>
            <a:endParaRPr lang="en-US"/>
          </a:p>
        </p:txBody>
      </p:sp>
    </p:spTree>
    <p:extLst>
      <p:ext uri="{BB962C8B-B14F-4D97-AF65-F5344CB8AC3E}">
        <p14:creationId xmlns:p14="http://schemas.microsoft.com/office/powerpoint/2010/main" val="3254577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Hw</a:t>
            </a:r>
            <a:r>
              <a:rPr lang="en-US" dirty="0"/>
              <a:t> </a:t>
            </a:r>
            <a:r>
              <a:rPr lang="en-US" dirty="0" smtClean="0"/>
              <a:t>Section 1.4 </a:t>
            </a:r>
            <a:r>
              <a:rPr lang="en-US" dirty="0" err="1" smtClean="0"/>
              <a:t>pg</a:t>
            </a:r>
            <a:r>
              <a:rPr lang="en-US" dirty="0" smtClean="0"/>
              <a:t> 59</a:t>
            </a:r>
            <a:endParaRPr lang="en-US" dirty="0"/>
          </a:p>
        </p:txBody>
      </p:sp>
      <p:sp>
        <p:nvSpPr>
          <p:cNvPr id="3" name="Content Placeholder 2"/>
          <p:cNvSpPr>
            <a:spLocks noGrp="1"/>
          </p:cNvSpPr>
          <p:nvPr>
            <p:ph idx="1"/>
          </p:nvPr>
        </p:nvSpPr>
        <p:spPr/>
        <p:txBody>
          <a:bodyPr/>
          <a:lstStyle/>
          <a:p>
            <a:r>
              <a:rPr lang="en-US" dirty="0" smtClean="0"/>
              <a:t>1,5-8, </a:t>
            </a:r>
            <a:r>
              <a:rPr lang="en-US" dirty="0" err="1" smtClean="0"/>
              <a:t>a,b</a:t>
            </a: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12</a:t>
            </a:fld>
            <a:endParaRPr lang="en-US"/>
          </a:p>
        </p:txBody>
      </p:sp>
    </p:spTree>
    <p:extLst>
      <p:ext uri="{BB962C8B-B14F-4D97-AF65-F5344CB8AC3E}">
        <p14:creationId xmlns:p14="http://schemas.microsoft.com/office/powerpoint/2010/main" val="976517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division</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Fair division is the concept of dividing something among 2 or more people in such a way that each person finds his/her share to be fair.  </a:t>
            </a:r>
          </a:p>
          <a:p>
            <a:pPr lvl="2">
              <a:buFont typeface="Arial" pitchFamily="34" charset="0"/>
              <a:buChar char="•"/>
            </a:pPr>
            <a:r>
              <a:rPr lang="en-US" dirty="0" smtClean="0"/>
              <a:t>Division doesn’t mean to be equal; they need to be fair in the eye of the beholder.</a:t>
            </a:r>
          </a:p>
          <a:p>
            <a:pPr lvl="2">
              <a:buFont typeface="Arial" pitchFamily="34" charset="0"/>
              <a:buChar char="•"/>
            </a:pP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2</a:t>
            </a:fld>
            <a:endParaRPr lang="en-US"/>
          </a:p>
        </p:txBody>
      </p:sp>
    </p:spTree>
    <p:extLst>
      <p:ext uri="{BB962C8B-B14F-4D97-AF65-F5344CB8AC3E}">
        <p14:creationId xmlns:p14="http://schemas.microsoft.com/office/powerpoint/2010/main" val="2117500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divider-chooser method</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It is a practical and simple approach to having two people share an object than can be cut into pieces.  </a:t>
            </a: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3</a:t>
            </a:fld>
            <a:endParaRPr lang="en-US"/>
          </a:p>
        </p:txBody>
      </p:sp>
    </p:spTree>
    <p:extLst>
      <p:ext uri="{BB962C8B-B14F-4D97-AF65-F5344CB8AC3E}">
        <p14:creationId xmlns:p14="http://schemas.microsoft.com/office/powerpoint/2010/main" val="2697987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a:t>Let's say that there are three people trying to divide a cake. The lone divider cuts the cake in equal </a:t>
            </a:r>
            <a:r>
              <a:rPr lang="en-US" dirty="0" smtClean="0"/>
              <a:t>parts.</a:t>
            </a:r>
          </a:p>
          <a:p>
            <a:pPr>
              <a:buFont typeface="Arial" pitchFamily="34" charset="0"/>
              <a:buChar char="•"/>
            </a:pPr>
            <a:r>
              <a:rPr lang="en-US" dirty="0" smtClean="0"/>
              <a:t>The </a:t>
            </a:r>
            <a:r>
              <a:rPr lang="en-US" dirty="0"/>
              <a:t>other two people (the "choosers") get to determine which share is fair for them. </a:t>
            </a:r>
            <a:endParaRPr lang="en-US" dirty="0" smtClean="0"/>
          </a:p>
          <a:p>
            <a:pPr>
              <a:buFont typeface="Arial" pitchFamily="34" charset="0"/>
              <a:buChar char="•"/>
            </a:pPr>
            <a:r>
              <a:rPr lang="en-US" dirty="0" smtClean="0"/>
              <a:t>If </a:t>
            </a:r>
            <a:r>
              <a:rPr lang="en-US" dirty="0"/>
              <a:t>they choose different parts, the division is simple: each one gets the share </a:t>
            </a:r>
            <a:r>
              <a:rPr lang="en-US" dirty="0" smtClean="0"/>
              <a:t>he/she choses, </a:t>
            </a:r>
            <a:r>
              <a:rPr lang="en-US" dirty="0"/>
              <a:t>while the divider ends up with the remaining part</a:t>
            </a:r>
            <a:r>
              <a:rPr lang="en-US" dirty="0" smtClean="0"/>
              <a:t>.</a:t>
            </a:r>
          </a:p>
          <a:p>
            <a:pPr>
              <a:buFont typeface="Arial" pitchFamily="34" charset="0"/>
              <a:buChar char="•"/>
            </a:pPr>
            <a:r>
              <a:rPr lang="en-US" dirty="0" smtClean="0"/>
              <a:t> </a:t>
            </a:r>
            <a:r>
              <a:rPr lang="en-US" dirty="0"/>
              <a:t>Since for the divider every share is fair, everyone is satisfied.</a:t>
            </a:r>
            <a:br>
              <a:rPr lang="en-US" dirty="0"/>
            </a:b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4</a:t>
            </a:fld>
            <a:endParaRPr lang="en-US"/>
          </a:p>
        </p:txBody>
      </p:sp>
    </p:spTree>
    <p:extLst>
      <p:ext uri="{BB962C8B-B14F-4D97-AF65-F5344CB8AC3E}">
        <p14:creationId xmlns:p14="http://schemas.microsoft.com/office/powerpoint/2010/main" val="2591855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Adjusted Winner Procedure</a:t>
            </a:r>
            <a:endParaRPr lang="en-US" dirty="0"/>
          </a:p>
        </p:txBody>
      </p:sp>
      <p:sp>
        <p:nvSpPr>
          <p:cNvPr id="3" name="Content Placeholder 2"/>
          <p:cNvSpPr>
            <a:spLocks noGrp="1"/>
          </p:cNvSpPr>
          <p:nvPr>
            <p:ph idx="1"/>
          </p:nvPr>
        </p:nvSpPr>
        <p:spPr/>
        <p:txBody>
          <a:bodyPr/>
          <a:lstStyle/>
          <a:p>
            <a:r>
              <a:rPr lang="en-US" dirty="0" smtClean="0"/>
              <a:t>It is a method by which two parties can divide a group of items in a fair manner, provided one of the items can be divided.</a:t>
            </a: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5</a:t>
            </a:fld>
            <a:endParaRPr lang="en-US"/>
          </a:p>
        </p:txBody>
      </p:sp>
    </p:spTree>
    <p:extLst>
      <p:ext uri="{BB962C8B-B14F-4D97-AF65-F5344CB8AC3E}">
        <p14:creationId xmlns:p14="http://schemas.microsoft.com/office/powerpoint/2010/main" val="25377869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990600" y="2514600"/>
            <a:ext cx="7520940" cy="1109172"/>
          </a:xfrm>
        </p:spPr>
        <p:txBody>
          <a:bodyPr>
            <a:normAutofit fontScale="77500" lnSpcReduction="20000"/>
          </a:bodyPr>
          <a:lstStyle/>
          <a:p>
            <a:pPr lvl="0">
              <a:buFont typeface="Arial" pitchFamily="34" charset="0"/>
              <a:buChar char="•"/>
            </a:pPr>
            <a:r>
              <a:rPr lang="en-US" b="0" dirty="0" smtClean="0">
                <a:latin typeface="Verdana" pitchFamily="34" charset="0"/>
                <a:cs typeface="Arial" pitchFamily="34" charset="0"/>
              </a:rPr>
              <a:t>Suppose </a:t>
            </a:r>
            <a:r>
              <a:rPr lang="en-US" b="0" dirty="0">
                <a:latin typeface="Verdana" pitchFamily="34" charset="0"/>
                <a:cs typeface="Arial" pitchFamily="34" charset="0"/>
              </a:rPr>
              <a:t>Bob and Carol are getting a divorce and must divide up </a:t>
            </a:r>
            <a:r>
              <a:rPr lang="en-US" b="0" dirty="0" smtClean="0">
                <a:latin typeface="Verdana" pitchFamily="34" charset="0"/>
                <a:cs typeface="Arial" pitchFamily="34" charset="0"/>
              </a:rPr>
              <a:t>some of </a:t>
            </a:r>
            <a:r>
              <a:rPr lang="en-US" b="0" dirty="0">
                <a:latin typeface="Verdana" pitchFamily="34" charset="0"/>
                <a:cs typeface="Arial" pitchFamily="34" charset="0"/>
              </a:rPr>
              <a:t>their assets. We assume that they distribute 100 points among the five items as follows: </a:t>
            </a:r>
            <a:endParaRPr lang="en-US" sz="1200" b="0" dirty="0">
              <a:latin typeface="Arial" pitchFamily="34" charset="0"/>
              <a:cs typeface="Arial" pitchFamily="34" charset="0"/>
            </a:endParaRPr>
          </a:p>
          <a:p>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a:p>
        </p:txBody>
      </p:sp>
      <p:graphicFrame>
        <p:nvGraphicFramePr>
          <p:cNvPr id="5" name="Content Placeholder 4"/>
          <p:cNvGraphicFramePr>
            <a:graphicFrameLocks/>
          </p:cNvGraphicFramePr>
          <p:nvPr>
            <p:extLst>
              <p:ext uri="{D42A27DB-BD31-4B8C-83A1-F6EECF244321}">
                <p14:modId xmlns:p14="http://schemas.microsoft.com/office/powerpoint/2010/main" val="3944273475"/>
              </p:ext>
            </p:extLst>
          </p:nvPr>
        </p:nvGraphicFramePr>
        <p:xfrm>
          <a:off x="3505200" y="3810000"/>
          <a:ext cx="2933414" cy="2468880"/>
        </p:xfrm>
        <a:graphic>
          <a:graphicData uri="http://schemas.openxmlformats.org/drawingml/2006/table">
            <a:tbl>
              <a:tblPr/>
              <a:tblGrid>
                <a:gridCol w="1554710"/>
                <a:gridCol w="674685"/>
                <a:gridCol w="704019"/>
              </a:tblGrid>
              <a:tr h="0">
                <a:tc>
                  <a:txBody>
                    <a:bodyPr/>
                    <a:lstStyle/>
                    <a:p>
                      <a:r>
                        <a:rPr lang="en-US" b="1" dirty="0">
                          <a:latin typeface="Verdana, Arial, Helvetica, sans-serif"/>
                        </a:rPr>
                        <a:t>Item</a:t>
                      </a:r>
                      <a:endParaRPr lang="en-US" dirty="0"/>
                    </a:p>
                  </a:txBody>
                  <a:tcPr marL="0" marR="0" marT="0" marB="0" anchor="ctr">
                    <a:lnL>
                      <a:noFill/>
                    </a:lnL>
                    <a:lnR>
                      <a:noFill/>
                    </a:lnR>
                    <a:lnT>
                      <a:noFill/>
                    </a:lnT>
                    <a:lnB>
                      <a:noFill/>
                    </a:lnB>
                  </a:tcPr>
                </a:tc>
                <a:tc>
                  <a:txBody>
                    <a:bodyPr/>
                    <a:lstStyle/>
                    <a:p>
                      <a:pPr algn="ctr"/>
                      <a:r>
                        <a:rPr lang="en-US" b="1">
                          <a:latin typeface="Verdana, Arial, Helvetica, sans-serif"/>
                        </a:rPr>
                        <a:t>Carol</a:t>
                      </a:r>
                      <a:endParaRPr lang="en-US"/>
                    </a:p>
                  </a:txBody>
                  <a:tcPr marL="0" marR="0" marT="0" marB="0" anchor="ctr">
                    <a:lnL>
                      <a:noFill/>
                    </a:lnL>
                    <a:lnR>
                      <a:noFill/>
                    </a:lnR>
                    <a:lnT>
                      <a:noFill/>
                    </a:lnT>
                    <a:lnB>
                      <a:noFill/>
                    </a:lnB>
                  </a:tcPr>
                </a:tc>
                <a:tc>
                  <a:txBody>
                    <a:bodyPr/>
                    <a:lstStyle/>
                    <a:p>
                      <a:pPr algn="ctr"/>
                      <a:r>
                        <a:rPr lang="en-US" b="1">
                          <a:latin typeface="Verdana, Arial, Helvetica, sans-serif"/>
                        </a:rPr>
                        <a:t>Bob</a:t>
                      </a:r>
                      <a:endParaRPr lang="en-US"/>
                    </a:p>
                  </a:txBody>
                  <a:tcPr marL="0" marR="0" marT="0" marB="0" anchor="ctr">
                    <a:lnL>
                      <a:noFill/>
                    </a:lnL>
                    <a:lnR>
                      <a:noFill/>
                    </a:lnR>
                    <a:lnT>
                      <a:noFill/>
                    </a:lnT>
                    <a:lnB>
                      <a:noFill/>
                    </a:lnB>
                  </a:tcPr>
                </a:tc>
              </a:tr>
              <a:tr h="0">
                <a:tc>
                  <a:txBody>
                    <a:bodyPr/>
                    <a:lstStyle/>
                    <a:p>
                      <a:r>
                        <a:rPr lang="en-US">
                          <a:latin typeface="Verdana, Arial, Helvetica, sans-serif"/>
                        </a:rPr>
                        <a:t>Retirement Account</a:t>
                      </a:r>
                      <a:endParaRPr lang="en-US"/>
                    </a:p>
                  </a:txBody>
                  <a:tcPr marL="0" marR="0" marT="0" marB="0" anchor="ctr">
                    <a:lnL>
                      <a:noFill/>
                    </a:lnL>
                    <a:lnR>
                      <a:noFill/>
                    </a:lnR>
                    <a:lnT>
                      <a:noFill/>
                    </a:lnT>
                    <a:lnB>
                      <a:noFill/>
                    </a:lnB>
                  </a:tcPr>
                </a:tc>
                <a:tc>
                  <a:txBody>
                    <a:bodyPr/>
                    <a:lstStyle/>
                    <a:p>
                      <a:pPr algn="ctr"/>
                      <a:r>
                        <a:rPr lang="en-US" u="sng" dirty="0">
                          <a:latin typeface="Verdana, Arial, Helvetica, sans-serif"/>
                        </a:rPr>
                        <a:t>50</a:t>
                      </a:r>
                      <a:endParaRPr lang="en-US" dirty="0"/>
                    </a:p>
                  </a:txBody>
                  <a:tcPr marL="0" marR="0" marT="0" marB="0" anchor="ctr">
                    <a:lnL>
                      <a:noFill/>
                    </a:lnL>
                    <a:lnR>
                      <a:noFill/>
                    </a:lnR>
                    <a:lnT>
                      <a:noFill/>
                    </a:lnT>
                    <a:lnB>
                      <a:noFill/>
                    </a:lnB>
                  </a:tcPr>
                </a:tc>
                <a:tc>
                  <a:txBody>
                    <a:bodyPr/>
                    <a:lstStyle/>
                    <a:p>
                      <a:pPr algn="ctr"/>
                      <a:r>
                        <a:rPr lang="en-US">
                          <a:latin typeface="Verdana, Arial, Helvetica, sans-serif"/>
                        </a:rPr>
                        <a:t>40</a:t>
                      </a:r>
                      <a:endParaRPr lang="en-US"/>
                    </a:p>
                  </a:txBody>
                  <a:tcPr marL="0" marR="0" marT="0" marB="0" anchor="ctr">
                    <a:lnL>
                      <a:noFill/>
                    </a:lnL>
                    <a:lnR>
                      <a:noFill/>
                    </a:lnR>
                    <a:lnT>
                      <a:noFill/>
                    </a:lnT>
                    <a:lnB>
                      <a:noFill/>
                    </a:lnB>
                  </a:tcPr>
                </a:tc>
              </a:tr>
              <a:tr h="0">
                <a:tc>
                  <a:txBody>
                    <a:bodyPr/>
                    <a:lstStyle/>
                    <a:p>
                      <a:r>
                        <a:rPr lang="en-US">
                          <a:latin typeface="Verdana, Arial, Helvetica, sans-serif"/>
                        </a:rPr>
                        <a:t>Home</a:t>
                      </a:r>
                      <a:endParaRPr lang="en-US"/>
                    </a:p>
                  </a:txBody>
                  <a:tcPr marL="0" marR="0" marT="0" marB="0" anchor="ctr">
                    <a:lnL>
                      <a:noFill/>
                    </a:lnL>
                    <a:lnR>
                      <a:noFill/>
                    </a:lnR>
                    <a:lnT>
                      <a:noFill/>
                    </a:lnT>
                    <a:lnB>
                      <a:noFill/>
                    </a:lnB>
                  </a:tcPr>
                </a:tc>
                <a:tc>
                  <a:txBody>
                    <a:bodyPr/>
                    <a:lstStyle/>
                    <a:p>
                      <a:pPr algn="ctr"/>
                      <a:r>
                        <a:rPr lang="en-US">
                          <a:latin typeface="Verdana, Arial, Helvetica, sans-serif"/>
                        </a:rPr>
                        <a:t>20</a:t>
                      </a:r>
                      <a:endParaRPr lang="en-US"/>
                    </a:p>
                  </a:txBody>
                  <a:tcPr marL="0" marR="0" marT="0" marB="0" anchor="ctr">
                    <a:lnL>
                      <a:noFill/>
                    </a:lnL>
                    <a:lnR>
                      <a:noFill/>
                    </a:lnR>
                    <a:lnT>
                      <a:noFill/>
                    </a:lnT>
                    <a:lnB>
                      <a:noFill/>
                    </a:lnB>
                  </a:tcPr>
                </a:tc>
                <a:tc>
                  <a:txBody>
                    <a:bodyPr/>
                    <a:lstStyle/>
                    <a:p>
                      <a:pPr algn="ctr"/>
                      <a:r>
                        <a:rPr lang="en-US" u="sng">
                          <a:latin typeface="Verdana, Arial, Helvetica, sans-serif"/>
                        </a:rPr>
                        <a:t>30</a:t>
                      </a:r>
                      <a:endParaRPr lang="en-US"/>
                    </a:p>
                  </a:txBody>
                  <a:tcPr marL="0" marR="0" marT="0" marB="0" anchor="ctr">
                    <a:lnL>
                      <a:noFill/>
                    </a:lnL>
                    <a:lnR>
                      <a:noFill/>
                    </a:lnR>
                    <a:lnT>
                      <a:noFill/>
                    </a:lnT>
                    <a:lnB>
                      <a:noFill/>
                    </a:lnB>
                  </a:tcPr>
                </a:tc>
              </a:tr>
              <a:tr h="0">
                <a:tc>
                  <a:txBody>
                    <a:bodyPr/>
                    <a:lstStyle/>
                    <a:p>
                      <a:r>
                        <a:rPr lang="en-US" dirty="0">
                          <a:latin typeface="Verdana, Arial, Helvetica, sans-serif"/>
                        </a:rPr>
                        <a:t>Summer Cottage</a:t>
                      </a:r>
                      <a:endParaRPr lang="en-US" dirty="0"/>
                    </a:p>
                  </a:txBody>
                  <a:tcPr marL="0" marR="0" marT="0" marB="0" anchor="ctr">
                    <a:lnL>
                      <a:noFill/>
                    </a:lnL>
                    <a:lnR>
                      <a:noFill/>
                    </a:lnR>
                    <a:lnT>
                      <a:noFill/>
                    </a:lnT>
                    <a:lnB>
                      <a:noFill/>
                    </a:lnB>
                  </a:tcPr>
                </a:tc>
                <a:tc>
                  <a:txBody>
                    <a:bodyPr/>
                    <a:lstStyle/>
                    <a:p>
                      <a:pPr algn="ctr"/>
                      <a:r>
                        <a:rPr lang="en-US" u="sng">
                          <a:latin typeface="Verdana, Arial, Helvetica, sans-serif"/>
                        </a:rPr>
                        <a:t>15</a:t>
                      </a:r>
                      <a:endParaRPr lang="en-US"/>
                    </a:p>
                  </a:txBody>
                  <a:tcPr marL="0" marR="0" marT="0" marB="0" anchor="ctr">
                    <a:lnL>
                      <a:noFill/>
                    </a:lnL>
                    <a:lnR>
                      <a:noFill/>
                    </a:lnR>
                    <a:lnT>
                      <a:noFill/>
                    </a:lnT>
                    <a:lnB>
                      <a:noFill/>
                    </a:lnB>
                  </a:tcPr>
                </a:tc>
                <a:tc>
                  <a:txBody>
                    <a:bodyPr/>
                    <a:lstStyle/>
                    <a:p>
                      <a:pPr algn="ctr"/>
                      <a:r>
                        <a:rPr lang="en-US">
                          <a:latin typeface="Verdana, Arial, Helvetica, sans-serif"/>
                        </a:rPr>
                        <a:t>10</a:t>
                      </a:r>
                      <a:endParaRPr lang="en-US"/>
                    </a:p>
                  </a:txBody>
                  <a:tcPr marL="0" marR="0" marT="0" marB="0" anchor="ctr">
                    <a:lnL>
                      <a:noFill/>
                    </a:lnL>
                    <a:lnR>
                      <a:noFill/>
                    </a:lnR>
                    <a:lnT>
                      <a:noFill/>
                    </a:lnT>
                    <a:lnB>
                      <a:noFill/>
                    </a:lnB>
                  </a:tcPr>
                </a:tc>
              </a:tr>
              <a:tr h="228600">
                <a:tc>
                  <a:txBody>
                    <a:bodyPr/>
                    <a:lstStyle/>
                    <a:p>
                      <a:pPr algn="l"/>
                      <a:r>
                        <a:rPr lang="en-US">
                          <a:latin typeface="Verdana, Arial, Helvetica, sans-serif"/>
                        </a:rPr>
                        <a:t>Investments</a:t>
                      </a:r>
                      <a:endParaRPr lang="en-US"/>
                    </a:p>
                  </a:txBody>
                  <a:tcPr marL="0" marR="0" marT="0" marB="0" anchor="ctr">
                    <a:lnL>
                      <a:noFill/>
                    </a:lnL>
                    <a:lnR>
                      <a:noFill/>
                    </a:lnR>
                    <a:lnT>
                      <a:noFill/>
                    </a:lnT>
                    <a:lnB>
                      <a:noFill/>
                    </a:lnB>
                  </a:tcPr>
                </a:tc>
                <a:tc>
                  <a:txBody>
                    <a:bodyPr/>
                    <a:lstStyle/>
                    <a:p>
                      <a:pPr algn="ctr"/>
                      <a:r>
                        <a:rPr lang="en-US">
                          <a:latin typeface="Verdana, Arial, Helvetica, sans-serif"/>
                        </a:rPr>
                        <a:t>10</a:t>
                      </a:r>
                      <a:endParaRPr lang="en-US"/>
                    </a:p>
                  </a:txBody>
                  <a:tcPr marL="0" marR="0" marT="0" marB="0" anchor="ctr">
                    <a:lnL>
                      <a:noFill/>
                    </a:lnL>
                    <a:lnR>
                      <a:noFill/>
                    </a:lnR>
                    <a:lnT>
                      <a:noFill/>
                    </a:lnT>
                    <a:lnB>
                      <a:noFill/>
                    </a:lnB>
                  </a:tcPr>
                </a:tc>
                <a:tc>
                  <a:txBody>
                    <a:bodyPr/>
                    <a:lstStyle/>
                    <a:p>
                      <a:pPr algn="ctr"/>
                      <a:r>
                        <a:rPr lang="en-US">
                          <a:latin typeface="Verdana, Arial, Helvetica, sans-serif"/>
                        </a:rPr>
                        <a:t>10</a:t>
                      </a:r>
                      <a:endParaRPr lang="en-US"/>
                    </a:p>
                  </a:txBody>
                  <a:tcPr marL="0" marR="0" marT="0" marB="0" anchor="ctr">
                    <a:lnL>
                      <a:noFill/>
                    </a:lnL>
                    <a:lnR>
                      <a:noFill/>
                    </a:lnR>
                    <a:lnT>
                      <a:noFill/>
                    </a:lnT>
                    <a:lnB>
                      <a:noFill/>
                    </a:lnB>
                  </a:tcPr>
                </a:tc>
              </a:tr>
              <a:tr h="0">
                <a:tc>
                  <a:txBody>
                    <a:bodyPr/>
                    <a:lstStyle/>
                    <a:p>
                      <a:r>
                        <a:rPr lang="en-US">
                          <a:latin typeface="Verdana, Arial, Helvetica, sans-serif"/>
                        </a:rPr>
                        <a:t>Other</a:t>
                      </a:r>
                      <a:endParaRPr lang="en-US"/>
                    </a:p>
                  </a:txBody>
                  <a:tcPr marL="0" marR="0" marT="0" marB="0" anchor="ctr">
                    <a:lnL>
                      <a:noFill/>
                    </a:lnL>
                    <a:lnR>
                      <a:noFill/>
                    </a:lnR>
                    <a:lnT>
                      <a:noFill/>
                    </a:lnT>
                    <a:lnB>
                      <a:noFill/>
                    </a:lnB>
                  </a:tcPr>
                </a:tc>
                <a:tc>
                  <a:txBody>
                    <a:bodyPr/>
                    <a:lstStyle/>
                    <a:p>
                      <a:pPr algn="ctr"/>
                      <a:r>
                        <a:rPr lang="en-US">
                          <a:latin typeface="Verdana, Arial, Helvetica, sans-serif"/>
                        </a:rPr>
                        <a:t>5</a:t>
                      </a:r>
                      <a:endParaRPr lang="en-US"/>
                    </a:p>
                  </a:txBody>
                  <a:tcPr marL="0" marR="0" marT="0" marB="0" anchor="ctr">
                    <a:lnL>
                      <a:noFill/>
                    </a:lnL>
                    <a:lnR>
                      <a:noFill/>
                    </a:lnR>
                    <a:lnT>
                      <a:noFill/>
                    </a:lnT>
                    <a:lnB>
                      <a:noFill/>
                    </a:lnB>
                  </a:tcPr>
                </a:tc>
                <a:tc>
                  <a:txBody>
                    <a:bodyPr/>
                    <a:lstStyle/>
                    <a:p>
                      <a:pPr algn="ctr"/>
                      <a:r>
                        <a:rPr lang="en-US" u="sng">
                          <a:latin typeface="Verdana, Arial, Helvetica, sans-serif"/>
                        </a:rPr>
                        <a:t>10</a:t>
                      </a:r>
                      <a:endParaRPr lang="en-US"/>
                    </a:p>
                  </a:txBody>
                  <a:tcPr marL="0" marR="0" marT="0" marB="0" anchor="ctr">
                    <a:lnL>
                      <a:noFill/>
                    </a:lnL>
                    <a:lnR>
                      <a:noFill/>
                    </a:lnR>
                    <a:lnT>
                      <a:noFill/>
                    </a:lnT>
                    <a:lnB>
                      <a:noFill/>
                    </a:lnB>
                  </a:tcPr>
                </a:tc>
              </a:tr>
              <a:tr h="266700">
                <a:tc>
                  <a:txBody>
                    <a:bodyPr/>
                    <a:lstStyle/>
                    <a:p>
                      <a:r>
                        <a:rPr lang="en-US" b="1">
                          <a:latin typeface="Verdana, Arial, Helvetica, sans-serif"/>
                        </a:rPr>
                        <a:t>Total</a:t>
                      </a:r>
                      <a:endParaRPr lang="en-US"/>
                    </a:p>
                  </a:txBody>
                  <a:tcPr marL="0" marR="0" marT="0" marB="0" anchor="ctr">
                    <a:lnL>
                      <a:noFill/>
                    </a:lnL>
                    <a:lnR>
                      <a:noFill/>
                    </a:lnR>
                    <a:lnT>
                      <a:noFill/>
                    </a:lnT>
                    <a:lnB>
                      <a:noFill/>
                    </a:lnB>
                  </a:tcPr>
                </a:tc>
                <a:tc>
                  <a:txBody>
                    <a:bodyPr/>
                    <a:lstStyle/>
                    <a:p>
                      <a:pPr algn="ctr"/>
                      <a:r>
                        <a:rPr lang="en-US" b="1">
                          <a:latin typeface="Verdana, Arial, Helvetica, sans-serif"/>
                        </a:rPr>
                        <a:t>100</a:t>
                      </a:r>
                      <a:endParaRPr lang="en-US"/>
                    </a:p>
                  </a:txBody>
                  <a:tcPr marL="0" marR="0" marT="0" marB="0" anchor="ctr">
                    <a:lnL>
                      <a:noFill/>
                    </a:lnL>
                    <a:lnR>
                      <a:noFill/>
                    </a:lnR>
                    <a:lnT>
                      <a:noFill/>
                    </a:lnT>
                    <a:lnB>
                      <a:noFill/>
                    </a:lnB>
                  </a:tcPr>
                </a:tc>
                <a:tc>
                  <a:txBody>
                    <a:bodyPr/>
                    <a:lstStyle/>
                    <a:p>
                      <a:pPr algn="ctr"/>
                      <a:r>
                        <a:rPr lang="en-US" b="1" dirty="0">
                          <a:latin typeface="Verdana, Arial, Helvetica, sans-serif"/>
                        </a:rPr>
                        <a:t>100</a:t>
                      </a:r>
                      <a:endParaRPr lang="en-US" dirty="0"/>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val="98683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7</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236" y="1676400"/>
            <a:ext cx="7941412"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565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The method of sealed bids</a:t>
            </a:r>
            <a:endParaRPr lang="en-US" sz="4000" dirty="0"/>
          </a:p>
        </p:txBody>
      </p:sp>
      <p:sp>
        <p:nvSpPr>
          <p:cNvPr id="3" name="Content Placeholder 2"/>
          <p:cNvSpPr>
            <a:spLocks noGrp="1"/>
          </p:cNvSpPr>
          <p:nvPr>
            <p:ph idx="1"/>
          </p:nvPr>
        </p:nvSpPr>
        <p:spPr>
          <a:xfrm>
            <a:off x="609600" y="2015028"/>
            <a:ext cx="8153400" cy="4842972"/>
          </a:xfrm>
        </p:spPr>
        <p:txBody>
          <a:bodyPr>
            <a:normAutofit fontScale="92500" lnSpcReduction="20000"/>
          </a:bodyPr>
          <a:lstStyle/>
          <a:p>
            <a:pPr>
              <a:buFont typeface="+mj-lt"/>
              <a:buAutoNum type="arabicPeriod"/>
            </a:pPr>
            <a:r>
              <a:rPr lang="en-US" sz="2400" dirty="0" smtClean="0"/>
              <a:t>Each person writes down the highest amount they would be willing to pay for each item secretly.  </a:t>
            </a:r>
          </a:p>
          <a:p>
            <a:pPr>
              <a:buFont typeface="+mj-lt"/>
              <a:buAutoNum type="arabicPeriod"/>
            </a:pPr>
            <a:r>
              <a:rPr lang="en-US" sz="2400" dirty="0" smtClean="0"/>
              <a:t>The highest bidder for each item will win it, and the other people will be compensated with money, paid to them by the person who won the item.  Bidders are not compensated directly.  Instead, if there are </a:t>
            </a:r>
            <a:r>
              <a:rPr lang="en-US" sz="2400" i="1" dirty="0" smtClean="0"/>
              <a:t>n</a:t>
            </a:r>
            <a:r>
              <a:rPr lang="en-US" sz="2400" dirty="0" smtClean="0"/>
              <a:t> bidders, the winner will place</a:t>
            </a:r>
          </a:p>
          <a:p>
            <a:pPr marL="0" indent="0">
              <a:buNone/>
            </a:pPr>
            <a:r>
              <a:rPr lang="en-US" sz="2400" dirty="0" smtClean="0"/>
              <a:t> (n-1)/n * (the winning bid) into a kitty.  </a:t>
            </a:r>
          </a:p>
          <a:p>
            <a:pPr marL="580644" lvl="2" indent="-342900">
              <a:buFont typeface="+mj-lt"/>
              <a:buAutoNum type="alphaLcParenR"/>
            </a:pPr>
            <a:r>
              <a:rPr lang="en-US" sz="2400" dirty="0"/>
              <a:t>For example, if there are 4 bidders, the winner places ¾ of his bid into the kitty.</a:t>
            </a:r>
          </a:p>
          <a:p>
            <a:pPr>
              <a:buFont typeface="+mj-lt"/>
              <a:buAutoNum type="arabicPeriod"/>
            </a:pPr>
            <a:r>
              <a:rPr lang="en-US" sz="2400" dirty="0" smtClean="0"/>
              <a:t>The non-winners  will take then 1/nth of their individual bids from the kitty</a:t>
            </a:r>
            <a:r>
              <a:rPr lang="en-US" sz="2400" dirty="0" smtClean="0"/>
              <a:t>. “ (1/n)*non-winners bid amount”</a:t>
            </a:r>
            <a:endParaRPr lang="en-US" sz="2400" dirty="0" smtClean="0"/>
          </a:p>
          <a:p>
            <a:pPr>
              <a:buFont typeface="+mj-lt"/>
              <a:buAutoNum type="arabicPeriod"/>
            </a:pPr>
            <a:r>
              <a:rPr lang="en-US" sz="2400" dirty="0" smtClean="0"/>
              <a:t>After each non-winner has taken the appropriate amount from the kitty, the remaining funds in the kitty are then divided equally among each bidder, including the one who won the item.  </a:t>
            </a:r>
            <a:r>
              <a:rPr lang="en-US" sz="2400" b="0" dirty="0" smtClean="0"/>
              <a:t>   </a:t>
            </a:r>
          </a:p>
          <a:p>
            <a:pPr marL="9144" lvl="1" indent="0">
              <a:buNone/>
            </a:pPr>
            <a:endParaRPr lang="en-US" sz="2400" dirty="0" smtClean="0"/>
          </a:p>
        </p:txBody>
      </p:sp>
      <p:sp>
        <p:nvSpPr>
          <p:cNvPr id="4" name="Slide Number Placeholder 3"/>
          <p:cNvSpPr>
            <a:spLocks noGrp="1"/>
          </p:cNvSpPr>
          <p:nvPr>
            <p:ph type="sldNum" sz="quarter" idx="12"/>
          </p:nvPr>
        </p:nvSpPr>
        <p:spPr/>
        <p:txBody>
          <a:bodyPr>
            <a:noAutofit/>
          </a:bodyPr>
          <a:lstStyle/>
          <a:p>
            <a:fld id="{2754ED01-E2A0-4C1E-8E21-014B99041579}" type="slidenum">
              <a:rPr lang="en-US" sz="2400" smtClean="0"/>
              <a:pPr/>
              <a:t>8</a:t>
            </a:fld>
            <a:endParaRPr lang="en-US" sz="2400"/>
          </a:p>
        </p:txBody>
      </p:sp>
    </p:spTree>
    <p:extLst>
      <p:ext uri="{BB962C8B-B14F-4D97-AF65-F5344CB8AC3E}">
        <p14:creationId xmlns:p14="http://schemas.microsoft.com/office/powerpoint/2010/main" val="2927656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500"/>
                                        <p:tgtEl>
                                          <p:spTgt spid="3">
                                            <p:txEl>
                                              <p:pRg st="5" end="5"/>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fade">
                                      <p:cBhvr>
                                        <p:cTn id="3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Example</a:t>
            </a:r>
            <a:endParaRPr lang="en-US" dirty="0"/>
          </a:p>
        </p:txBody>
      </p:sp>
      <p:sp>
        <p:nvSpPr>
          <p:cNvPr id="3" name="Content Placeholder 2"/>
          <p:cNvSpPr>
            <a:spLocks noGrp="1"/>
          </p:cNvSpPr>
          <p:nvPr>
            <p:ph idx="1"/>
          </p:nvPr>
        </p:nvSpPr>
        <p:spPr>
          <a:xfrm>
            <a:off x="914400" y="1634028"/>
            <a:ext cx="7520940" cy="5223972"/>
          </a:xfrm>
        </p:spPr>
        <p:txBody>
          <a:bodyPr>
            <a:normAutofit fontScale="92500" lnSpcReduction="20000"/>
          </a:bodyPr>
          <a:lstStyle/>
          <a:p>
            <a:pPr>
              <a:buFont typeface="+mj-lt"/>
              <a:buAutoNum type="arabicPeriod"/>
            </a:pPr>
            <a:r>
              <a:rPr lang="en-US" dirty="0" smtClean="0"/>
              <a:t>Clark Kent and Lois Lane are no longer going to live together, but they have decided who will get to keep their dog.  Obviously, they wont be able to divide the dog, and they do not want to sell it, either.  So they will use the secret sealed bid method.</a:t>
            </a:r>
          </a:p>
          <a:p>
            <a:pPr marL="809244" lvl="3" indent="-342900">
              <a:buFont typeface="+mj-lt"/>
              <a:buAutoNum type="alphaLcParenR"/>
            </a:pPr>
            <a:r>
              <a:rPr lang="en-US" dirty="0" smtClean="0"/>
              <a:t>Clark </a:t>
            </a:r>
            <a:r>
              <a:rPr lang="en-US" dirty="0" smtClean="0"/>
              <a:t>bids $400 for the dog</a:t>
            </a:r>
          </a:p>
          <a:p>
            <a:pPr marL="809244" lvl="3" indent="-342900">
              <a:buFont typeface="+mj-lt"/>
              <a:buAutoNum type="alphaLcParenR"/>
            </a:pPr>
            <a:r>
              <a:rPr lang="en-US" dirty="0"/>
              <a:t>L</a:t>
            </a:r>
            <a:r>
              <a:rPr lang="en-US" dirty="0" smtClean="0"/>
              <a:t>ois </a:t>
            </a:r>
            <a:r>
              <a:rPr lang="en-US" dirty="0" smtClean="0"/>
              <a:t>bid $600 for the dog</a:t>
            </a:r>
          </a:p>
          <a:p>
            <a:pPr marL="352044" lvl="1" indent="-342900"/>
            <a:r>
              <a:rPr lang="en-US" dirty="0" smtClean="0"/>
              <a:t>Since this division involved 2 people, each of them is entitled to ½ of the value of their bid.</a:t>
            </a:r>
          </a:p>
          <a:p>
            <a:pPr marL="352044" lvl="1" indent="-342900"/>
            <a:r>
              <a:rPr lang="en-US" dirty="0" smtClean="0"/>
              <a:t>Lois </a:t>
            </a:r>
            <a:r>
              <a:rPr lang="en-US" dirty="0" smtClean="0"/>
              <a:t>is the higher bidder, will get the dog, and she will have to put ½ of her bid, 300, into the kitty.</a:t>
            </a:r>
          </a:p>
          <a:p>
            <a:pPr marL="352044" lvl="1" indent="-342900"/>
            <a:r>
              <a:rPr lang="en-US" dirty="0" smtClean="0"/>
              <a:t>Clark </a:t>
            </a:r>
            <a:r>
              <a:rPr lang="en-US" dirty="0" smtClean="0"/>
              <a:t>takes ½ of his bid from the kitty, $200, from the kitty.</a:t>
            </a:r>
          </a:p>
          <a:p>
            <a:pPr marL="352044" lvl="1" indent="-342900"/>
            <a:r>
              <a:rPr lang="en-US" dirty="0" smtClean="0"/>
              <a:t>This leaves 100 in the kitty, which is split evenly between the two people.  So each will take $50 more from the kitty.</a:t>
            </a:r>
          </a:p>
          <a:p>
            <a:pPr marL="352044" lvl="1" indent="-342900"/>
            <a:r>
              <a:rPr lang="en-US" dirty="0" smtClean="0"/>
              <a:t>That means, to be fair, </a:t>
            </a:r>
            <a:r>
              <a:rPr lang="en-US" dirty="0"/>
              <a:t>L</a:t>
            </a:r>
            <a:r>
              <a:rPr lang="en-US" dirty="0" smtClean="0"/>
              <a:t>ois </a:t>
            </a:r>
            <a:r>
              <a:rPr lang="en-US" dirty="0" smtClean="0"/>
              <a:t>gets the dog and pays $250 to </a:t>
            </a:r>
            <a:r>
              <a:rPr lang="en-US" dirty="0" smtClean="0"/>
              <a:t>Clark.</a:t>
            </a:r>
            <a:endParaRPr lang="en-US" dirty="0" smtClean="0"/>
          </a:p>
          <a:p>
            <a:pPr lvl="3">
              <a:buFont typeface="Arial" pitchFamily="34" charset="0"/>
              <a:buChar char="•"/>
            </a:pPr>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9</a:t>
            </a:fld>
            <a:endParaRPr lang="en-US"/>
          </a:p>
        </p:txBody>
      </p:sp>
    </p:spTree>
    <p:extLst>
      <p:ext uri="{BB962C8B-B14F-4D97-AF65-F5344CB8AC3E}">
        <p14:creationId xmlns:p14="http://schemas.microsoft.com/office/powerpoint/2010/main" val="251468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189</TotalTime>
  <Words>693</Words>
  <Application>Microsoft Office PowerPoint</Application>
  <PresentationFormat>On-screen Show (4:3)</PresentationFormat>
  <Paragraphs>78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Flow</vt:lpstr>
      <vt:lpstr>Section 1.4</vt:lpstr>
      <vt:lpstr>Fair division</vt:lpstr>
      <vt:lpstr>The divider-chooser method</vt:lpstr>
      <vt:lpstr>Example</vt:lpstr>
      <vt:lpstr>The Adjusted Winner Procedure</vt:lpstr>
      <vt:lpstr>Example</vt:lpstr>
      <vt:lpstr>Cont’…</vt:lpstr>
      <vt:lpstr>The method of sealed bids</vt:lpstr>
      <vt:lpstr>Example</vt:lpstr>
      <vt:lpstr>Example</vt:lpstr>
      <vt:lpstr>Example</vt:lpstr>
      <vt:lpstr>Hw Section 1.4 pg 59</vt:lpstr>
    </vt:vector>
  </TitlesOfParts>
  <Company>CSN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1.4</dc:title>
  <dc:creator>CSN</dc:creator>
  <cp:lastModifiedBy>Administrator</cp:lastModifiedBy>
  <cp:revision>17</cp:revision>
  <dcterms:created xsi:type="dcterms:W3CDTF">2012-09-11T21:57:32Z</dcterms:created>
  <dcterms:modified xsi:type="dcterms:W3CDTF">2013-09-17T18:51:40Z</dcterms:modified>
</cp:coreProperties>
</file>